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  <p:sldMasterId id="2147486026" r:id="rId2"/>
  </p:sldMasterIdLst>
  <p:notesMasterIdLst>
    <p:notesMasterId r:id="rId18"/>
  </p:notesMasterIdLst>
  <p:handoutMasterIdLst>
    <p:handoutMasterId r:id="rId19"/>
  </p:handoutMasterIdLst>
  <p:sldIdLst>
    <p:sldId id="256" r:id="rId3"/>
    <p:sldId id="264" r:id="rId4"/>
    <p:sldId id="576" r:id="rId5"/>
    <p:sldId id="269" r:id="rId6"/>
    <p:sldId id="270" r:id="rId7"/>
    <p:sldId id="258" r:id="rId8"/>
    <p:sldId id="577" r:id="rId9"/>
    <p:sldId id="271" r:id="rId10"/>
    <p:sldId id="578" r:id="rId11"/>
    <p:sldId id="580" r:id="rId12"/>
    <p:sldId id="579" r:id="rId13"/>
    <p:sldId id="272" r:id="rId14"/>
    <p:sldId id="274" r:id="rId15"/>
    <p:sldId id="275" r:id="rId16"/>
    <p:sldId id="276" r:id="rId17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Beck" initials="DB" lastIdx="1" clrIdx="0">
    <p:extLst>
      <p:ext uri="{19B8F6BF-5375-455C-9EA6-DF929625EA0E}">
        <p15:presenceInfo xmlns:p15="http://schemas.microsoft.com/office/powerpoint/2012/main" userId="S::dacb@uw.edu::6bd686d7-7a4e-42b7-b67b-8693844c6b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9"/>
    <p:restoredTop sz="94694"/>
  </p:normalViewPr>
  <p:slideViewPr>
    <p:cSldViewPr>
      <p:cViewPr varScale="1">
        <p:scale>
          <a:sx n="117" d="100"/>
          <a:sy n="117" d="100"/>
        </p:scale>
        <p:origin x="2208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10/9/25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talk through the way git fundamentally thinks</a:t>
            </a:r>
          </a:p>
          <a:p>
            <a:r>
              <a:t>purpose of the staging area is to make it possible to only commit some of the local changes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order to push, you have to have all the remote changes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A4207-5627-60CA-0409-1E4B22CC8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27DD9690-C96E-CB8E-AEBC-8A058AF62D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20E30A2A-7871-8FF1-4EFF-1DDDFAD90F9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754010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8C82E-BA95-0C03-98D9-E366D23C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673A2BE5-FA6E-8AB9-DB2F-B95B416535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4B473D96-07D0-C35B-1BE6-5227DD645D5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1376853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5D700-C596-8763-78AF-EF43EFB44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>
            <a:extLst>
              <a:ext uri="{FF2B5EF4-FFF2-40B4-BE49-F238E27FC236}">
                <a16:creationId xmlns:a16="http://schemas.microsoft.com/office/drawing/2014/main" id="{5703A687-6DB7-FAAB-00F6-3A9B84DA67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>
            <a:extLst>
              <a:ext uri="{FF2B5EF4-FFF2-40B4-BE49-F238E27FC236}">
                <a16:creationId xmlns:a16="http://schemas.microsoft.com/office/drawing/2014/main" id="{DCE82F4D-1E4F-CC81-7B2A-ABE50AC4991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Delineate git vs GitHub: version control vs collaborative tools</a:t>
            </a:r>
          </a:p>
        </p:txBody>
      </p:sp>
    </p:spTree>
    <p:extLst>
      <p:ext uri="{BB962C8B-B14F-4D97-AF65-F5344CB8AC3E}">
        <p14:creationId xmlns:p14="http://schemas.microsoft.com/office/powerpoint/2010/main" val="3495816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show FHD discussion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continuous integration</a:t>
            </a:r>
          </a:p>
          <a:p>
            <a:r>
              <a:t>templating</a:t>
            </a:r>
          </a:p>
          <a:p>
            <a:r>
              <a:t>changelog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5304235" y="5607843"/>
            <a:ext cx="1" cy="100021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3" name="Image"/>
          <p:cNvSpPr>
            <a:spLocks noGrp="1"/>
          </p:cNvSpPr>
          <p:nvPr>
            <p:ph type="pic" idx="21"/>
          </p:nvPr>
        </p:nvSpPr>
        <p:spPr>
          <a:xfrm>
            <a:off x="0" y="-17860"/>
            <a:ext cx="9144000" cy="54318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991195" y="5473899"/>
            <a:ext cx="4071938" cy="1196578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518547" y="5956101"/>
            <a:ext cx="3482578" cy="35718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583696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401836" y="2312789"/>
            <a:ext cx="8340328" cy="2232422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95343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401836" y="3420070"/>
            <a:ext cx="3750803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2" name="Image"/>
          <p:cNvSpPr>
            <a:spLocks noGrp="1"/>
          </p:cNvSpPr>
          <p:nvPr>
            <p:ph type="pic" idx="21"/>
          </p:nvPr>
        </p:nvSpPr>
        <p:spPr>
          <a:xfrm>
            <a:off x="3357563" y="0"/>
            <a:ext cx="10822781" cy="68669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1836" y="1009055"/>
            <a:ext cx="3750469" cy="223242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1836" y="3607594"/>
            <a:ext cx="3750469" cy="223242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986026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864636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613479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401836" y="1384102"/>
            <a:ext cx="3567230" cy="94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70" name="Image"/>
          <p:cNvSpPr>
            <a:spLocks noGrp="1"/>
          </p:cNvSpPr>
          <p:nvPr>
            <p:ph type="pic" idx="21"/>
          </p:nvPr>
        </p:nvSpPr>
        <p:spPr>
          <a:xfrm>
            <a:off x="4554141" y="-107156"/>
            <a:ext cx="4679156" cy="696515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3571875" cy="98226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1836" y="1562695"/>
            <a:ext cx="3571875" cy="4688086"/>
          </a:xfrm>
          <a:prstGeom prst="rect">
            <a:avLst/>
          </a:prstGeom>
        </p:spPr>
        <p:txBody>
          <a:bodyPr/>
          <a:lstStyle>
            <a:lvl1pPr marL="23216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64327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696491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928654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160818" indent="-232164">
              <a:spcBef>
                <a:spcPts val="2109"/>
              </a:spcBef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59116" y="6425362"/>
            <a:ext cx="256480" cy="254044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429161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>
            <a:spLocks noGrp="1"/>
          </p:cNvSpPr>
          <p:nvPr>
            <p:ph type="body" idx="1"/>
          </p:nvPr>
        </p:nvSpPr>
        <p:spPr>
          <a:xfrm>
            <a:off x="625078" y="625078"/>
            <a:ext cx="7884914" cy="5598914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3425923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6366866" y="357188"/>
            <a:ext cx="90" cy="5607866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89" name="Line"/>
          <p:cNvSpPr/>
          <p:nvPr/>
        </p:nvSpPr>
        <p:spPr>
          <a:xfrm>
            <a:off x="6366865" y="3138786"/>
            <a:ext cx="2424729" cy="4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90" name="Image"/>
          <p:cNvSpPr>
            <a:spLocks noGrp="1"/>
          </p:cNvSpPr>
          <p:nvPr>
            <p:ph type="pic" sz="half" idx="21"/>
          </p:nvPr>
        </p:nvSpPr>
        <p:spPr>
          <a:xfrm>
            <a:off x="6446258" y="3223679"/>
            <a:ext cx="4574999" cy="305395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22"/>
          </p:nvPr>
        </p:nvSpPr>
        <p:spPr>
          <a:xfrm>
            <a:off x="6456164" y="-71438"/>
            <a:ext cx="2366367" cy="35182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idx="23"/>
          </p:nvPr>
        </p:nvSpPr>
        <p:spPr>
          <a:xfrm>
            <a:off x="-562570" y="330399"/>
            <a:ext cx="7768828" cy="5662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6117" y="6090047"/>
            <a:ext cx="5884664" cy="6607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182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334217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892969" y="4473773"/>
            <a:ext cx="7358063" cy="38388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321457">
              <a:spcBef>
                <a:spcPts val="0"/>
              </a:spcBef>
              <a:buSzTx/>
              <a:buFontTx/>
              <a:buNone/>
              <a:defRPr sz="1828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892969" y="3000596"/>
            <a:ext cx="7358063" cy="535339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321457">
              <a:spcBef>
                <a:spcPts val="1687"/>
              </a:spcBef>
              <a:buSzTx/>
              <a:buFontTx/>
              <a:buNone/>
              <a:defRPr sz="2812"/>
            </a:lvl1pPr>
          </a:lstStyle>
          <a:p>
            <a:r>
              <a:t>“Type a quote here.”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775994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21"/>
          </p:nvPr>
        </p:nvSpPr>
        <p:spPr>
          <a:xfrm>
            <a:off x="-125016" y="0"/>
            <a:ext cx="9402961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08518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878444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2208240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28555" y="6536531"/>
            <a:ext cx="282130" cy="275717"/>
          </a:xfrm>
          <a:prstGeom prst="rect">
            <a:avLst/>
          </a:prstGeom>
        </p:spPr>
        <p:txBody>
          <a:bodyPr anchor="t"/>
          <a:lstStyle>
            <a:lvl1pPr algn="ctr">
              <a:defRPr sz="1125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8151464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 Text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</p:spPr>
        <p:txBody>
          <a:bodyPr anchor="ctr"/>
          <a:lstStyle>
            <a:lvl1pPr algn="ctr">
              <a:defRPr sz="5625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5249" y="6509742"/>
            <a:ext cx="304572" cy="297389"/>
          </a:xfrm>
          <a:prstGeom prst="rect">
            <a:avLst/>
          </a:prstGeom>
        </p:spPr>
        <p:txBody>
          <a:bodyPr anchor="t"/>
          <a:lstStyle>
            <a:lvl1pPr algn="ctr">
              <a:defRPr sz="1266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7547288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401836" y="1384102"/>
            <a:ext cx="8344762" cy="9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5719" tIns="35719" rIns="35719" bIns="35719" anchor="ctr"/>
          <a:lstStyle/>
          <a:p>
            <a:pPr algn="l"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1836" y="232172"/>
            <a:ext cx="8340328" cy="982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1836" y="1562695"/>
            <a:ext cx="8340328" cy="4688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8984" y="6425362"/>
            <a:ext cx="256480" cy="2540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984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4319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028" r:id="rId1"/>
    <p:sldLayoutId id="2147486029" r:id="rId2"/>
    <p:sldLayoutId id="2147486030" r:id="rId3"/>
    <p:sldLayoutId id="2147486031" r:id="rId4"/>
    <p:sldLayoutId id="2147486032" r:id="rId5"/>
    <p:sldLayoutId id="2147486033" r:id="rId6"/>
    <p:sldLayoutId id="2147486034" r:id="rId7"/>
    <p:sldLayoutId id="2147486035" r:id="rId8"/>
    <p:sldLayoutId id="2147486036" r:id="rId9"/>
    <p:sldLayoutId id="2147486037" r:id="rId10"/>
    <p:sldLayoutId id="2147486038" r:id="rId11"/>
    <p:sldLayoutId id="2147486039" r:id="rId12"/>
    <p:sldLayoutId id="2147486040" r:id="rId13"/>
    <p:sldLayoutId id="2147486041" r:id="rId14"/>
  </p:sldLayoutIdLst>
  <p:transition spd="med"/>
  <p:txStyles>
    <p:titleStyle>
      <a:lvl1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953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32145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642915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964372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28582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1607287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1928744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2250201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2571659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2893116" marR="0" indent="-321457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75000"/>
        <a:buFont typeface="Helvetica Neue"/>
        <a:buChar char="•"/>
        <a:tabLst/>
        <a:defRPr sz="2531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1607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321457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482186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642915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803643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964372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125101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285829" algn="r" defTabSz="41075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>
                <a:solidFill>
                  <a:srgbClr val="FFFFFF"/>
                </a:solidFill>
                <a:latin typeface="Calibri" charset="0"/>
              </a:rPr>
              <a:t>October 9, 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A7457-288D-1D61-BB9D-0A0240D3C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BE65E8-DD22-A0E9-EED1-EDDF88F3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practice</a:t>
            </a:r>
          </a:p>
        </p:txBody>
      </p:sp>
    </p:spTree>
    <p:extLst>
      <p:ext uri="{BB962C8B-B14F-4D97-AF65-F5344CB8AC3E}">
        <p14:creationId xmlns:p14="http://schemas.microsoft.com/office/powerpoint/2010/main" val="6108753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C2B51-CAB5-024F-4304-88F5AE5E1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ECFE292E-7EB1-FF7E-ACA2-F677EA937E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Merging vs rebasing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CE6060-3FDD-93F3-4FC4-C027944FE766}"/>
              </a:ext>
            </a:extLst>
          </p:cNvPr>
          <p:cNvGrpSpPr/>
          <p:nvPr/>
        </p:nvGrpSpPr>
        <p:grpSpPr>
          <a:xfrm>
            <a:off x="415528" y="1504739"/>
            <a:ext cx="8534400" cy="5353261"/>
            <a:chOff x="415528" y="1504739"/>
            <a:chExt cx="8534400" cy="535326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4081654-534D-1DFE-17B9-2128E55D8F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5528" y="1504739"/>
              <a:ext cx="8534400" cy="5353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99F26B-332B-4CD6-CADA-8CB4EB711460}"/>
                </a:ext>
              </a:extLst>
            </p:cNvPr>
            <p:cNvSpPr/>
            <p:nvPr/>
          </p:nvSpPr>
          <p:spPr>
            <a:xfrm>
              <a:off x="758952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B9F1E2-1475-162A-68AB-89428BFD87E0}"/>
                </a:ext>
              </a:extLst>
            </p:cNvPr>
            <p:cNvSpPr/>
            <p:nvPr/>
          </p:nvSpPr>
          <p:spPr>
            <a:xfrm>
              <a:off x="3733800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9D42A43-FA8E-880A-BCA4-85F336B502EA}"/>
                </a:ext>
              </a:extLst>
            </p:cNvPr>
            <p:cNvSpPr/>
            <p:nvPr/>
          </p:nvSpPr>
          <p:spPr>
            <a:xfrm>
              <a:off x="6553200" y="4709160"/>
              <a:ext cx="530352" cy="11887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9FA63A2-0EEA-CBFE-0FCC-C75892C4B168}"/>
                </a:ext>
              </a:extLst>
            </p:cNvPr>
            <p:cNvSpPr txBox="1"/>
            <p:nvPr/>
          </p:nvSpPr>
          <p:spPr>
            <a:xfrm>
              <a:off x="466345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6D0C79-CFCD-401D-BE2A-586EBBFC15E7}"/>
                </a:ext>
              </a:extLst>
            </p:cNvPr>
            <p:cNvSpPr txBox="1"/>
            <p:nvPr/>
          </p:nvSpPr>
          <p:spPr>
            <a:xfrm>
              <a:off x="6272849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7A5E61-FF87-5F05-A63C-9BA2B6DF166D}"/>
                </a:ext>
              </a:extLst>
            </p:cNvPr>
            <p:cNvSpPr txBox="1"/>
            <p:nvPr/>
          </p:nvSpPr>
          <p:spPr>
            <a:xfrm>
              <a:off x="3505200" y="4608576"/>
              <a:ext cx="676656" cy="287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472644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merging vs rebasing branch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merging vs rebasing branches</a:t>
            </a:r>
          </a:p>
        </p:txBody>
      </p:sp>
      <p:sp>
        <p:nvSpPr>
          <p:cNvPr id="247" name="merging in branches is straightforward, but can result in a somewhat complicated grap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merging in branches is straightforward, but can result in a somewhat complicated graph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is an alternative approach that results in a neat, linear graph at the expense of rewriting history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rebasing effectively moves the location that a branch leaves the tree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can be used to place branches at the tip of the master branch to avoid having to merge</a:t>
            </a:r>
          </a:p>
          <a:p>
            <a:pPr lvl="1">
              <a:spcBef>
                <a:spcPts val="0"/>
              </a:spcBef>
              <a:spcAft>
                <a:spcPts val="703"/>
              </a:spcAft>
            </a:pPr>
            <a:r>
              <a:rPr sz="1969" dirty="0"/>
              <a:t>effectively replays the changes in the branch after the end of the master branch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ollaborating with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with GitHub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ollaborative Data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Collaborative </a:t>
            </a:r>
            <a:r>
              <a:rPr lang="en-US" dirty="0"/>
              <a:t>coding and d</a:t>
            </a:r>
            <a:r>
              <a:rPr dirty="0"/>
              <a:t>ata </a:t>
            </a:r>
            <a:r>
              <a:rPr lang="en-US" dirty="0"/>
              <a:t>a</a:t>
            </a:r>
            <a:r>
              <a:rPr dirty="0"/>
              <a:t>nalysis</a:t>
            </a:r>
          </a:p>
        </p:txBody>
      </p:sp>
      <p:sp>
        <p:nvSpPr>
          <p:cNvPr id="255" name="Issues for discussion threads (e.g. https://github.com/EoRImaging/FHD/issues/39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dirty="0">
                <a:solidFill>
                  <a:srgbClr val="000000"/>
                </a:solidFill>
              </a:rPr>
              <a:t>Issues </a:t>
            </a:r>
            <a:r>
              <a:rPr lang="en-US" dirty="0">
                <a:solidFill>
                  <a:srgbClr val="000000"/>
                </a:solidFill>
              </a:rPr>
              <a:t>and</a:t>
            </a:r>
            <a:r>
              <a:rPr dirty="0">
                <a:solidFill>
                  <a:srgbClr val="000000"/>
                </a:solidFill>
              </a:rPr>
              <a:t> discussion</a:t>
            </a:r>
            <a:r>
              <a:rPr lang="en-US" dirty="0">
                <a:solidFill>
                  <a:srgbClr val="000000"/>
                </a:solidFill>
              </a:rPr>
              <a:t>s</a:t>
            </a:r>
            <a:r>
              <a:rPr dirty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/>
              <a:t>Keep track of TODOs and worries</a:t>
            </a:r>
          </a:p>
          <a:p>
            <a:pPr lvl="2"/>
            <a:r>
              <a:rPr lang="en-US" dirty="0"/>
              <a:t>Use labels!</a:t>
            </a:r>
          </a:p>
          <a:p>
            <a:pPr lvl="1"/>
            <a:r>
              <a:rPr lang="en-US" dirty="0"/>
              <a:t>Communicating with collaborators, including non-coding ones (advisors)</a:t>
            </a:r>
          </a:p>
          <a:p>
            <a:pPr lvl="2"/>
            <a:r>
              <a:rPr lang="en-US" dirty="0"/>
              <a:t>T</a:t>
            </a:r>
            <a:r>
              <a:rPr dirty="0"/>
              <a:t>hreaded logbook linked to code</a:t>
            </a:r>
            <a:r>
              <a:rPr lang="en-US" dirty="0"/>
              <a:t>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EoRImaging</a:t>
            </a:r>
            <a:r>
              <a:rPr lang="en-US" dirty="0"/>
              <a:t>/FHD/issues/39)</a:t>
            </a:r>
            <a:endParaRPr dirty="0"/>
          </a:p>
          <a:p>
            <a:pPr lvl="2"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lang="en-US" dirty="0"/>
              <a:t>Can embed plots, images as appropriate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ollaborating on cod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Collaborating on code</a:t>
            </a:r>
          </a:p>
        </p:txBody>
      </p:sp>
      <p:sp>
        <p:nvSpPr>
          <p:cNvPr id="260" name="Branching workflow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Branching workflow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make a branch for a specific topic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dirty="0"/>
              <a:t>you can have multiple branches!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Pull Requests for code </a:t>
            </a:r>
            <a:r>
              <a:rPr lang="en-US" dirty="0"/>
              <a:t>reviews (e.g.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RadioAstronomySoftwareGroup</a:t>
            </a:r>
            <a:r>
              <a:rPr lang="en-US" dirty="0"/>
              <a:t>/</a:t>
            </a:r>
            <a:r>
              <a:rPr lang="en-US" dirty="0" err="1"/>
              <a:t>pyuvdata</a:t>
            </a:r>
            <a:r>
              <a:rPr lang="en-US" dirty="0"/>
              <a:t>/pull/1292)</a:t>
            </a:r>
          </a:p>
          <a:p>
            <a:pPr marL="540048" lvl="1" indent="-270023" defTabSz="345030">
              <a:spcBef>
                <a:spcPts val="2461"/>
              </a:spcBef>
              <a:defRPr sz="3024"/>
            </a:pPr>
            <a:r>
              <a:rPr lang="en-US" dirty="0"/>
              <a:t>linking to issues</a:t>
            </a:r>
          </a:p>
          <a:p>
            <a:pPr marL="270023" indent="-270023" defTabSz="345030">
              <a:spcBef>
                <a:spcPts val="2461"/>
              </a:spcBef>
              <a:defRPr sz="3024">
                <a:solidFill>
                  <a:srgbClr val="000000"/>
                </a:solidFill>
              </a:defRPr>
            </a:pPr>
            <a:r>
              <a:rPr dirty="0"/>
              <a:t>GitHub Milestones/Projects</a:t>
            </a:r>
          </a:p>
          <a:p>
            <a:pPr marL="540048" lvl="1" indent="-270023" defTabSz="345030">
              <a:spcBef>
                <a:spcPts val="2461"/>
              </a:spcBef>
              <a:defRPr sz="302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track sets of issues towards a larger goal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orking directory"/>
          <p:cNvSpPr/>
          <p:nvPr/>
        </p:nvSpPr>
        <p:spPr>
          <a:xfrm>
            <a:off x="20702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FF7E79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Working directory</a:t>
            </a:r>
          </a:p>
        </p:txBody>
      </p:sp>
      <p:sp>
        <p:nvSpPr>
          <p:cNvPr id="195" name="staging area (index)"/>
          <p:cNvSpPr/>
          <p:nvPr/>
        </p:nvSpPr>
        <p:spPr>
          <a:xfrm>
            <a:off x="2469455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D783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/>
          <a:lstStyle>
            <a:lvl1pPr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staging area (index)</a:t>
            </a:r>
          </a:p>
        </p:txBody>
      </p:sp>
      <p:sp>
        <p:nvSpPr>
          <p:cNvPr id="196" name="local repository:…"/>
          <p:cNvSpPr/>
          <p:nvPr/>
        </p:nvSpPr>
        <p:spPr>
          <a:xfrm>
            <a:off x="4731890" y="1569431"/>
            <a:ext cx="1942655" cy="1509016"/>
          </a:xfrm>
          <a:prstGeom prst="roundRect">
            <a:avLst>
              <a:gd name="adj" fmla="val 8876"/>
            </a:avLst>
          </a:prstGeom>
          <a:solidFill>
            <a:srgbClr val="7A81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local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197" name="remote repository:…"/>
          <p:cNvSpPr/>
          <p:nvPr/>
        </p:nvSpPr>
        <p:spPr>
          <a:xfrm>
            <a:off x="6994326" y="1537172"/>
            <a:ext cx="1942655" cy="1573533"/>
          </a:xfrm>
          <a:prstGeom prst="roundRect">
            <a:avLst>
              <a:gd name="adj" fmla="val 8512"/>
            </a:avLst>
          </a:pr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remote repository:</a:t>
            </a:r>
          </a:p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  <a:defRPr sz="280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defRPr>
            </a:pPr>
            <a:r>
              <a:rPr sz="1969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  <a:latin typeface="Helvetica Neue Light"/>
                <a:sym typeface="Helvetica Neue Light"/>
              </a:rPr>
              <a:t>snapshots</a:t>
            </a:r>
          </a:p>
        </p:txBody>
      </p:sp>
      <p:sp>
        <p:nvSpPr>
          <p:cNvPr id="211" name="Connection Line"/>
          <p:cNvSpPr/>
          <p:nvPr/>
        </p:nvSpPr>
        <p:spPr>
          <a:xfrm>
            <a:off x="1128422" y="1139190"/>
            <a:ext cx="2193480" cy="400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2" extrusionOk="0">
                <a:moveTo>
                  <a:pt x="0" y="16212"/>
                </a:moveTo>
                <a:cubicBezTo>
                  <a:pt x="7105" y="-4821"/>
                  <a:pt x="14305" y="-5388"/>
                  <a:pt x="21600" y="1451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199" name="git add"/>
          <p:cNvSpPr txBox="1"/>
          <p:nvPr/>
        </p:nvSpPr>
        <p:spPr>
          <a:xfrm>
            <a:off x="1895995" y="641119"/>
            <a:ext cx="10483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add</a:t>
            </a:r>
          </a:p>
        </p:txBody>
      </p:sp>
      <p:sp>
        <p:nvSpPr>
          <p:cNvPr id="200" name="git commit"/>
          <p:cNvSpPr txBox="1"/>
          <p:nvPr/>
        </p:nvSpPr>
        <p:spPr>
          <a:xfrm>
            <a:off x="3792804" y="641119"/>
            <a:ext cx="155170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commit</a:t>
            </a:r>
          </a:p>
        </p:txBody>
      </p:sp>
      <p:sp>
        <p:nvSpPr>
          <p:cNvPr id="201" name="git fetch"/>
          <p:cNvSpPr txBox="1"/>
          <p:nvPr/>
        </p:nvSpPr>
        <p:spPr>
          <a:xfrm>
            <a:off x="6309373" y="3443503"/>
            <a:ext cx="1208665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fetch</a:t>
            </a:r>
          </a:p>
        </p:txBody>
      </p:sp>
      <p:sp>
        <p:nvSpPr>
          <p:cNvPr id="202" name="git push"/>
          <p:cNvSpPr txBox="1"/>
          <p:nvPr/>
        </p:nvSpPr>
        <p:spPr>
          <a:xfrm>
            <a:off x="6308570" y="589958"/>
            <a:ext cx="1210269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push</a:t>
            </a:r>
          </a:p>
        </p:txBody>
      </p:sp>
      <p:sp>
        <p:nvSpPr>
          <p:cNvPr id="212" name="Connection Line"/>
          <p:cNvSpPr/>
          <p:nvPr/>
        </p:nvSpPr>
        <p:spPr>
          <a:xfrm>
            <a:off x="3430157" y="1122033"/>
            <a:ext cx="2208520" cy="380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0" y="16082"/>
                </a:moveTo>
                <a:cubicBezTo>
                  <a:pt x="7206" y="-5400"/>
                  <a:pt x="14406" y="-5361"/>
                  <a:pt x="21600" y="1620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3" name="Connection Line"/>
          <p:cNvSpPr/>
          <p:nvPr/>
        </p:nvSpPr>
        <p:spPr>
          <a:xfrm>
            <a:off x="5775204" y="1093768"/>
            <a:ext cx="2289748" cy="405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19" extrusionOk="0">
                <a:moveTo>
                  <a:pt x="0" y="16219"/>
                </a:moveTo>
                <a:cubicBezTo>
                  <a:pt x="7090" y="-4674"/>
                  <a:pt x="14290" y="-5381"/>
                  <a:pt x="21600" y="14099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4" name="Connection Line"/>
          <p:cNvSpPr/>
          <p:nvPr/>
        </p:nvSpPr>
        <p:spPr>
          <a:xfrm>
            <a:off x="5677805" y="3119002"/>
            <a:ext cx="2372056" cy="338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67" extrusionOk="0">
                <a:moveTo>
                  <a:pt x="21600" y="3919"/>
                </a:moveTo>
                <a:cubicBezTo>
                  <a:pt x="15084" y="21600"/>
                  <a:pt x="7884" y="20294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15" name="Connection Line"/>
          <p:cNvSpPr/>
          <p:nvPr/>
        </p:nvSpPr>
        <p:spPr>
          <a:xfrm>
            <a:off x="1142469" y="3148787"/>
            <a:ext cx="4381438" cy="355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2" extrusionOk="0">
                <a:moveTo>
                  <a:pt x="21600" y="693"/>
                </a:moveTo>
                <a:cubicBezTo>
                  <a:pt x="14421" y="21600"/>
                  <a:pt x="7221" y="21369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7" name="git merge"/>
          <p:cNvSpPr txBox="1"/>
          <p:nvPr/>
        </p:nvSpPr>
        <p:spPr>
          <a:xfrm>
            <a:off x="2727445" y="3443503"/>
            <a:ext cx="142667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merge</a:t>
            </a:r>
          </a:p>
        </p:txBody>
      </p:sp>
      <p:sp>
        <p:nvSpPr>
          <p:cNvPr id="216" name="Connection Line"/>
          <p:cNvSpPr/>
          <p:nvPr/>
        </p:nvSpPr>
        <p:spPr>
          <a:xfrm>
            <a:off x="974357" y="3131992"/>
            <a:ext cx="7133066" cy="197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6" extrusionOk="0">
                <a:moveTo>
                  <a:pt x="21600" y="1177"/>
                </a:moveTo>
                <a:cubicBezTo>
                  <a:pt x="14772" y="21600"/>
                  <a:pt x="7572" y="21208"/>
                  <a:pt x="0" y="0"/>
                </a:cubicBezTo>
              </a:path>
            </a:pathLst>
          </a:custGeom>
          <a:ln w="63500">
            <a:solidFill>
              <a:srgbClr val="ABABAB"/>
            </a:solidFill>
            <a:miter lim="400000"/>
            <a:tailEnd type="triangle"/>
          </a:ln>
        </p:spPr>
        <p:txBody>
          <a:bodyPr/>
          <a:lstStyle/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endParaRPr sz="2531" kern="0">
              <a:solidFill>
                <a:srgbClr val="000000"/>
              </a:solidFill>
              <a:latin typeface="Helvetica Neue Light"/>
              <a:sym typeface="Helvetica Neue Light"/>
            </a:endParaRPr>
          </a:p>
        </p:txBody>
      </p:sp>
      <p:sp>
        <p:nvSpPr>
          <p:cNvPr id="209" name="git pull"/>
          <p:cNvSpPr txBox="1"/>
          <p:nvPr/>
        </p:nvSpPr>
        <p:spPr>
          <a:xfrm>
            <a:off x="4062910" y="5195318"/>
            <a:ext cx="101149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pull</a:t>
            </a:r>
          </a:p>
        </p:txBody>
      </p:sp>
      <p:sp>
        <p:nvSpPr>
          <p:cNvPr id="210" name="git status: use frequently to understand where files &amp; code changes are in this process"/>
          <p:cNvSpPr txBox="1"/>
          <p:nvPr/>
        </p:nvSpPr>
        <p:spPr>
          <a:xfrm>
            <a:off x="146494" y="5984403"/>
            <a:ext cx="8805351" cy="851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 algn="ctr" defTabSz="410751" eaLnBrk="1" fontAlgn="auto">
              <a:spcBef>
                <a:spcPts val="0"/>
              </a:spcBef>
              <a:spcAft>
                <a:spcPts val="0"/>
              </a:spcAft>
            </a:pPr>
            <a:r>
              <a:rPr sz="2531" kern="0" dirty="0">
                <a:solidFill>
                  <a:srgbClr val="62647B">
                    <a:hueOff val="-10521704"/>
                    <a:satOff val="-11099"/>
                    <a:lumOff val="-7127"/>
                  </a:srgbClr>
                </a:solidFill>
              </a:rPr>
              <a:t>git status: use frequently to understand where files &amp; code changes are in this process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8F7E3-D04D-3389-57B7-6F30D507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practice</a:t>
            </a:r>
          </a:p>
        </p:txBody>
      </p:sp>
    </p:spTree>
    <p:extLst>
      <p:ext uri="{BB962C8B-B14F-4D97-AF65-F5344CB8AC3E}">
        <p14:creationId xmlns:p14="http://schemas.microsoft.com/office/powerpoint/2010/main" val="78091040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making cha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changes</a:t>
            </a:r>
          </a:p>
        </p:txBody>
      </p:sp>
      <p:sp>
        <p:nvSpPr>
          <p:cNvPr id="234" name="Check the statu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Check the status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what things have changed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this command liberally — it’s always safe and helps you know what’s going on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Identify all the changes you want to snapshot together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diff</a:t>
            </a:r>
            <a:r>
              <a:t> to see what the changes are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add &lt;file&gt;</a:t>
            </a:r>
            <a:r>
              <a:t> to move changes to the staging area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only include changes that go together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make the snapshot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</a:t>
            </a:r>
            <a:r>
              <a:t> to make the snapshot: brings up a browser to add a commit message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or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commit -m ‘your message here’</a:t>
            </a: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commit messages should be </a:t>
            </a: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descriptive</a:t>
            </a:r>
          </a:p>
          <a:p>
            <a:pPr marL="298955" indent="-298955" defTabSz="381998">
              <a:spcBef>
                <a:spcPts val="0"/>
              </a:spcBef>
              <a:defRPr sz="3348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97910" lvl="1" indent="-298955" defTabSz="381998">
              <a:spcBef>
                <a:spcPts val="0"/>
              </a:spcBef>
              <a:defRPr sz="2604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yncing with the remo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syncing with the remote</a:t>
            </a:r>
          </a:p>
        </p:txBody>
      </p:sp>
      <p:sp>
        <p:nvSpPr>
          <p:cNvPr id="239" name="get snapshots from the remot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get snapshots from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to get the snapshots but not apply them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status</a:t>
            </a:r>
            <a:r>
              <a:t> to see differences between the local and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</a:t>
            </a:r>
            <a:r>
              <a:t> to apply the snapshots to the local repo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pull</a:t>
            </a:r>
            <a:r>
              <a:t> is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fetch</a:t>
            </a:r>
            <a:r>
              <a:t> immediately followed by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merge </a:t>
            </a:r>
            <a:r>
              <a:t>but doesn’t let you examine the snapshots before applying them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send your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use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git push</a:t>
            </a:r>
            <a:r>
              <a:t> to send your local snapshots to the remote</a:t>
            </a: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t>git will not let you push if there are snapshots on the remote that you have not yet merged into your local repository</a:t>
            </a:r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endParaRPr/>
          </a:p>
          <a:p>
            <a:pPr marL="305384" indent="-305384" defTabSz="390213">
              <a:spcBef>
                <a:spcPts val="0"/>
              </a:spcBef>
              <a:defRPr sz="3420">
                <a:solidFill>
                  <a:srgbClr val="000000"/>
                </a:solidFill>
              </a:defRPr>
            </a:pPr>
            <a:r>
              <a:t>view the history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10769" lvl="1" indent="-305384" defTabSz="390213">
              <a:spcBef>
                <a:spcPts val="0"/>
              </a:spcBef>
              <a:defRPr sz="266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git log</a:t>
            </a:r>
            <a:r>
              <a:rPr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git show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Collaborating with git: Branches</a:t>
            </a:r>
            <a:endParaRPr dirty="0"/>
          </a:p>
        </p:txBody>
      </p:sp>
      <p:sp>
        <p:nvSpPr>
          <p:cNvPr id="156" name="g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/>
              <a:t>Scenario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Main development trunk of codebase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Bug comes in via issue report on GitHub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You need to work on the bug but don’t want to screw up main development trunk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to do?</a:t>
            </a:r>
          </a:p>
          <a:p>
            <a:pPr lvl="1"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 lang="en-US" dirty="0"/>
          </a:p>
          <a:p>
            <a:pPr lvl="1">
              <a:spcBef>
                <a:spcPts val="0"/>
              </a:spcBef>
              <a:defRPr>
                <a:solidFill>
                  <a:srgbClr val="000000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46A62-ABA0-84F2-F01C-BD4CCDB1D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C49CEAEA-DBB8-86E7-A729-4560C0AE1C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Collaborating with git: Branches</a:t>
            </a:r>
            <a:endParaRPr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07CB51F-82E2-F003-1AE0-D8E802EE1B70}"/>
              </a:ext>
            </a:extLst>
          </p:cNvPr>
          <p:cNvGrpSpPr/>
          <p:nvPr/>
        </p:nvGrpSpPr>
        <p:grpSpPr>
          <a:xfrm>
            <a:off x="914400" y="2209800"/>
            <a:ext cx="6858000" cy="4053772"/>
            <a:chOff x="914400" y="2209800"/>
            <a:chExt cx="6858000" cy="405377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D3AA445-9F5B-14B3-23FD-0B80BA11EE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671" b="20218"/>
            <a:stretch/>
          </p:blipFill>
          <p:spPr>
            <a:xfrm>
              <a:off x="914400" y="2209800"/>
              <a:ext cx="6858000" cy="4053772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0419A47-0C4C-F271-38DD-E156FE3272CC}"/>
                </a:ext>
              </a:extLst>
            </p:cNvPr>
            <p:cNvSpPr/>
            <p:nvPr/>
          </p:nvSpPr>
          <p:spPr>
            <a:xfrm>
              <a:off x="4892040" y="2990088"/>
              <a:ext cx="838200" cy="457200"/>
            </a:xfrm>
            <a:prstGeom prst="rect">
              <a:avLst/>
            </a:prstGeom>
            <a:solidFill>
              <a:srgbClr val="C9ECFF"/>
            </a:solidFill>
            <a:ln w="25400" cap="flat">
              <a:solidFill>
                <a:schemeClr val="tx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spc="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Main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974144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ranch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branching</a:t>
            </a:r>
          </a:p>
        </p:txBody>
      </p:sp>
      <p:sp>
        <p:nvSpPr>
          <p:cNvPr id="244" name="create a new branch and switch to 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create a new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-b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create the branch and switch to it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for existing branches, 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checkout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to switch to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make changes and snapshots on that branch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push the branch up to the remote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use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git push --set-upstream origin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branch_name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 </a:t>
            </a:r>
            <a:r>
              <a:rPr dirty="0"/>
              <a:t>to make a branch on the remote that tracks your new local branch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make more changes and snapshots and push/pull</a:t>
            </a:r>
          </a:p>
          <a:p>
            <a:pPr>
              <a:spcBef>
                <a:spcPts val="0"/>
              </a:spcBef>
              <a:spcAft>
                <a:spcPts val="703"/>
              </a:spcAft>
              <a:defRPr>
                <a:solidFill>
                  <a:srgbClr val="000000"/>
                </a:solidFill>
              </a:defRPr>
            </a:pPr>
            <a:r>
              <a:rPr dirty="0"/>
              <a:t>to merge the branch into the main, make a pull request</a:t>
            </a:r>
          </a:p>
          <a:p>
            <a:pPr lvl="1">
              <a:spcBef>
                <a:spcPts val="0"/>
              </a:spcBef>
              <a:spcAft>
                <a:spcPts val="703"/>
              </a:spcAft>
              <a:defRPr sz="2800">
                <a:solidFill>
                  <a:schemeClr val="accent6">
                    <a:hueOff val="-10521704"/>
                    <a:satOff val="-11099"/>
                    <a:lumOff val="-7127"/>
                  </a:schemeClr>
                </a:solidFill>
              </a:defRPr>
            </a:pPr>
            <a:r>
              <a:rPr dirty="0"/>
              <a:t>leads to a code review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43B8A-7052-564C-7C3C-183A3F4AF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it and GitHub">
            <a:extLst>
              <a:ext uri="{FF2B5EF4-FFF2-40B4-BE49-F238E27FC236}">
                <a16:creationId xmlns:a16="http://schemas.microsoft.com/office/drawing/2014/main" id="{3AC18E0C-F25B-DA57-8FE8-B0261C9764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Merging (via Pull Requests)</a:t>
            </a:r>
            <a:endParaRPr dirty="0"/>
          </a:p>
        </p:txBody>
      </p:sp>
      <p:pic>
        <p:nvPicPr>
          <p:cNvPr id="2" name="Content Placeholder 7">
            <a:extLst>
              <a:ext uri="{FF2B5EF4-FFF2-40B4-BE49-F238E27FC236}">
                <a16:creationId xmlns:a16="http://schemas.microsoft.com/office/drawing/2014/main" id="{74EE512E-3020-CE01-3A4D-47E223B9AF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33" b="37390"/>
          <a:stretch/>
        </p:blipFill>
        <p:spPr>
          <a:xfrm>
            <a:off x="54100" y="2590800"/>
            <a:ext cx="9035800" cy="238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20791122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87ba5c36-b7cf-4793-bbc2-bd5b3a9f95ca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23487</TotalTime>
  <Words>776</Words>
  <Application>Microsoft Macintosh PowerPoint</Application>
  <PresentationFormat>On-screen Show (4:3)</PresentationFormat>
  <Paragraphs>113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Courier</vt:lpstr>
      <vt:lpstr>Helvetica</vt:lpstr>
      <vt:lpstr>Helvetica Light</vt:lpstr>
      <vt:lpstr>Helvetica Neue</vt:lpstr>
      <vt:lpstr>Helvetica Neue Light</vt:lpstr>
      <vt:lpstr>Helvetica Neue Medium</vt:lpstr>
      <vt:lpstr>Times New Roman</vt:lpstr>
      <vt:lpstr>Wingdings</vt:lpstr>
      <vt:lpstr>1_Office Theme</vt:lpstr>
      <vt:lpstr>ModernPortfolio</vt:lpstr>
      <vt:lpstr>PowerPoint Presentation</vt:lpstr>
      <vt:lpstr>PowerPoint Presentation</vt:lpstr>
      <vt:lpstr>Hands on practice</vt:lpstr>
      <vt:lpstr>making changes</vt:lpstr>
      <vt:lpstr>syncing with the remote</vt:lpstr>
      <vt:lpstr>Collaborating with git: Branches</vt:lpstr>
      <vt:lpstr>Collaborating with git: Branches</vt:lpstr>
      <vt:lpstr>branching</vt:lpstr>
      <vt:lpstr>Merging (via Pull Requests)</vt:lpstr>
      <vt:lpstr>Hands on practice</vt:lpstr>
      <vt:lpstr>Merging vs rebasing</vt:lpstr>
      <vt:lpstr>merging vs rebasing branches</vt:lpstr>
      <vt:lpstr>Collaborating with GitHub</vt:lpstr>
      <vt:lpstr>Collaborative coding and data analysis</vt:lpstr>
      <vt:lpstr>Collaborating on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396</cp:revision>
  <cp:lastPrinted>1601-01-01T00:00:00Z</cp:lastPrinted>
  <dcterms:created xsi:type="dcterms:W3CDTF">2008-11-04T22:35:39Z</dcterms:created>
  <dcterms:modified xsi:type="dcterms:W3CDTF">2025-10-09T18:14:06Z</dcterms:modified>
</cp:coreProperties>
</file>